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1" r:id="rId3"/>
    <p:sldId id="283" r:id="rId4"/>
    <p:sldId id="282" r:id="rId5"/>
    <p:sldId id="258" r:id="rId6"/>
    <p:sldId id="259" r:id="rId7"/>
    <p:sldId id="260" r:id="rId8"/>
    <p:sldId id="270" r:id="rId9"/>
    <p:sldId id="271" r:id="rId10"/>
    <p:sldId id="275" r:id="rId11"/>
    <p:sldId id="276" r:id="rId12"/>
    <p:sldId id="273" r:id="rId13"/>
    <p:sldId id="274" r:id="rId14"/>
    <p:sldId id="277" r:id="rId15"/>
    <p:sldId id="262" r:id="rId16"/>
    <p:sldId id="263" r:id="rId17"/>
    <p:sldId id="261" r:id="rId18"/>
    <p:sldId id="279" r:id="rId19"/>
    <p:sldId id="280" r:id="rId20"/>
    <p:sldId id="266" r:id="rId21"/>
    <p:sldId id="267" r:id="rId22"/>
    <p:sldId id="278" r:id="rId23"/>
    <p:sldId id="264" r:id="rId2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F9D"/>
    <a:srgbClr val="2EA061"/>
    <a:srgbClr val="35C611"/>
    <a:srgbClr val="07E8F6"/>
    <a:srgbClr val="FFBE06"/>
    <a:srgbClr val="A167A4"/>
    <a:srgbClr val="1F5480"/>
    <a:srgbClr val="2A2F4D"/>
    <a:srgbClr val="2E2C2D"/>
    <a:srgbClr val="47627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3" d="100"/>
          <a:sy n="73" d="100"/>
        </p:scale>
        <p:origin x="132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" y="366"/>
            <a:ext cx="9143024" cy="6857268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5/20/2020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4297" y="718456"/>
            <a:ext cx="5930537" cy="1789611"/>
          </a:xfrm>
          <a:solidFill>
            <a:schemeClr val="bg1">
              <a:alpha val="96000"/>
            </a:schemeClr>
          </a:solidFill>
        </p:spPr>
        <p:txBody>
          <a:bodyPr>
            <a:noAutofit/>
          </a:bodyPr>
          <a:lstStyle/>
          <a:p>
            <a:r>
              <a:rPr lang="ru-RU" b="1" dirty="0" smtClean="0">
                <a:ln w="0"/>
                <a:solidFill>
                  <a:srgbClr val="2EA06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</a:rPr>
              <a:t>Музыкальная азбука</a:t>
            </a:r>
            <a:endParaRPr lang="en-US" b="1" dirty="0">
              <a:ln w="0"/>
              <a:solidFill>
                <a:srgbClr val="2EA06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21070" y="4664550"/>
            <a:ext cx="2907137" cy="1655762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rgbClr val="006F9D"/>
                </a:solidFill>
              </a:rPr>
              <a:t>Выполнила:</a:t>
            </a:r>
          </a:p>
          <a:p>
            <a:pPr algn="l"/>
            <a:r>
              <a:rPr lang="ru-RU" sz="2800" dirty="0" err="1" smtClean="0">
                <a:solidFill>
                  <a:srgbClr val="006F9D"/>
                </a:solidFill>
              </a:rPr>
              <a:t>Лавриненкова</a:t>
            </a:r>
            <a:r>
              <a:rPr lang="ru-RU" sz="2800" dirty="0" smtClean="0">
                <a:solidFill>
                  <a:srgbClr val="006F9D"/>
                </a:solidFill>
              </a:rPr>
              <a:t> Мария</a:t>
            </a:r>
            <a:endParaRPr lang="en-US" sz="2800" dirty="0">
              <a:solidFill>
                <a:srgbClr val="006F9D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406753" y="4665660"/>
            <a:ext cx="249616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1 класс</a:t>
            </a:r>
          </a:p>
          <a:p>
            <a:r>
              <a:rPr lang="ru-RU" sz="2400" dirty="0" smtClean="0"/>
              <a:t>«Школа России»</a:t>
            </a:r>
          </a:p>
          <a:p>
            <a:r>
              <a:rPr lang="ru-RU" sz="2400" dirty="0" smtClean="0"/>
              <a:t>Е. Д. Критская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152087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Работа с учебником (с. 22).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655808"/>
            <a:ext cx="8203473" cy="4875621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Откройте учебник. Вот она, музыкальная азбука, которая нам расскажет, из чего состоит музыка. Посмотрите на Музу. Что она делает? </a:t>
            </a:r>
            <a:r>
              <a:rPr lang="ru-RU" i="1" dirty="0"/>
              <a:t>(Записывает музыку.) </a:t>
            </a:r>
            <a:r>
              <a:rPr lang="ru-RU" dirty="0"/>
              <a:t>Разве у музыки есть такие значки, которые можно записать?</a:t>
            </a:r>
          </a:p>
          <a:p>
            <a:r>
              <a:rPr lang="ru-RU" dirty="0"/>
              <a:t>- Давным-давно музыку записывали особыми значками. Рассмотрите их в учебнике. Только четыреста лет назад в Италии изобрели </a:t>
            </a:r>
            <a:r>
              <a:rPr lang="ru-RU" b="1" dirty="0"/>
              <a:t>ноты. </a:t>
            </a:r>
            <a:r>
              <a:rPr lang="ru-RU" dirty="0"/>
              <a:t>Термин «нота» (лат. </a:t>
            </a:r>
            <a:r>
              <a:rPr lang="ru-RU" i="1" dirty="0" err="1"/>
              <a:t>nota</a:t>
            </a:r>
            <a:r>
              <a:rPr lang="ru-RU" dirty="0"/>
              <a:t> – знак) употребляется для обозначения звука условным знаком.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9986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71939" y="0"/>
            <a:ext cx="49496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92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87090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Работа в тетради (с. 8).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017315"/>
            <a:ext cx="7445827" cy="258803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Муза приготовила много заданий.</a:t>
            </a:r>
          </a:p>
          <a:p>
            <a:r>
              <a:rPr lang="ru-RU" dirty="0"/>
              <a:t>Музыкальные звуки складываются в мелодии. Мелодия – это душа музыки. Что необходимо для того, чтобы записать мелодию? (Ноты.) Возьмите ручку и впишите в пустые клеточки слово.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8194" name="Picture 2" descr="https://img.labirint.ru/rcimg/becd22028302aca8a2bab253924fef7b/1920x1080/comments_pic/1235/03labfs1t1346317413.jpg?134631742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23" b="55688"/>
          <a:stretch/>
        </p:blipFill>
        <p:spPr bwMode="auto">
          <a:xfrm>
            <a:off x="1213981" y="3605349"/>
            <a:ext cx="6089017" cy="3084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6968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67095" y="679268"/>
            <a:ext cx="6949439" cy="1972491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 Посмотрите в учебник: мышата несут таблички с названиями нот. Прочитайте их названия. </a:t>
            </a:r>
            <a:r>
              <a:rPr lang="ru-RU" i="1" dirty="0"/>
              <a:t>(До, ре, ми, фа, соль, ля, си</a:t>
            </a:r>
            <a:r>
              <a:rPr lang="ru-RU" i="1" dirty="0" smtClean="0"/>
              <a:t>.)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9985" y="2394176"/>
            <a:ext cx="7523661" cy="2987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229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53144" y="222068"/>
            <a:ext cx="8203473" cy="602197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Где живут ноты?</a:t>
            </a:r>
          </a:p>
          <a:p>
            <a:r>
              <a:rPr lang="ru-RU" dirty="0"/>
              <a:t>- Ноты записываются на нотном стане, или нотоносце.</a:t>
            </a:r>
          </a:p>
          <a:p>
            <a:r>
              <a:rPr lang="ru-RU" dirty="0"/>
              <a:t>- Открывает нотоносец ключ. Но какой, сейчас узнаете сами.</a:t>
            </a:r>
          </a:p>
          <a:p>
            <a:r>
              <a:rPr lang="ru-RU" dirty="0"/>
              <a:t>Много разных есть ключей:</a:t>
            </a:r>
          </a:p>
          <a:p>
            <a:r>
              <a:rPr lang="ru-RU" dirty="0"/>
              <a:t>Ключ – родник среди камней,</a:t>
            </a:r>
          </a:p>
          <a:p>
            <a:r>
              <a:rPr lang="ru-RU" dirty="0"/>
              <a:t>Ключ скрипичный, завитой,</a:t>
            </a:r>
          </a:p>
          <a:p>
            <a:r>
              <a:rPr lang="ru-RU" dirty="0"/>
              <a:t>И обычный ключ – дверной. </a:t>
            </a:r>
            <a:endParaRPr lang="ru-RU" dirty="0" smtClean="0"/>
          </a:p>
          <a:p>
            <a:r>
              <a:rPr lang="ru-RU" dirty="0" smtClean="0"/>
              <a:t>(</a:t>
            </a:r>
            <a:r>
              <a:rPr lang="ru-RU" i="1" dirty="0"/>
              <a:t> Д. Лукич)</a:t>
            </a:r>
            <a:endParaRPr lang="ru-RU" dirty="0"/>
          </a:p>
          <a:p>
            <a:r>
              <a:rPr lang="ru-RU" dirty="0"/>
              <a:t>- Какой ключ открывает нотный стан? </a:t>
            </a:r>
            <a:r>
              <a:rPr lang="ru-RU" i="1" dirty="0"/>
              <a:t>(Скрипичный.)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hello_html_m114174c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6113" y="2111556"/>
            <a:ext cx="3057887" cy="4323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0728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697" y="0"/>
            <a:ext cx="8595359" cy="6570617"/>
          </a:xfrm>
          <a:solidFill>
            <a:schemeClr val="bg1"/>
          </a:solidFill>
        </p:spPr>
        <p:txBody>
          <a:bodyPr>
            <a:noAutofit/>
          </a:bodyPr>
          <a:lstStyle/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- Теперь мы укрепим ключ на свое место – на нотном стане и разместим на нем все ноты по порядку. Я буду читать стихотворение про звукоряд, а вы подсказывайте мне названия нот и записывайте их в своей тетради.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Звукоряд от </a:t>
            </a:r>
            <a:r>
              <a:rPr lang="ru-RU" sz="2400" b="1" dirty="0"/>
              <a:t>До</a:t>
            </a:r>
            <a:r>
              <a:rPr lang="ru-RU" sz="2400" dirty="0"/>
              <a:t> </a:t>
            </a:r>
            <a:r>
              <a:rPr lang="ru-RU" sz="2400" dirty="0" err="1"/>
              <a:t>до</a:t>
            </a:r>
            <a:r>
              <a:rPr lang="ru-RU" sz="2400" dirty="0"/>
              <a:t> </a:t>
            </a:r>
            <a:r>
              <a:rPr lang="ru-RU" sz="2400" b="1" dirty="0" err="1"/>
              <a:t>До</a:t>
            </a:r>
            <a:r>
              <a:rPr lang="ru-RU" sz="2400" dirty="0"/>
              <a:t>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Впереди всех нота </a:t>
            </a:r>
            <a:r>
              <a:rPr lang="ru-RU" sz="2400" b="1" dirty="0"/>
              <a:t>До</a:t>
            </a:r>
            <a:r>
              <a:rPr lang="ru-RU" sz="2400" dirty="0"/>
              <a:t>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А за нею на горе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Машет ручкой нота </a:t>
            </a:r>
            <a:r>
              <a:rPr lang="ru-RU" sz="2400" b="1" dirty="0"/>
              <a:t>Ре</a:t>
            </a:r>
            <a:r>
              <a:rPr lang="ru-RU" sz="2400" dirty="0"/>
              <a:t>;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Третья нота из семи,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Безусловно, нота </a:t>
            </a:r>
            <a:r>
              <a:rPr lang="ru-RU" sz="2400" b="1" dirty="0"/>
              <a:t>Ми</a:t>
            </a:r>
            <a:r>
              <a:rPr lang="ru-RU" sz="2400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Нарисована графа,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А под нею нота </a:t>
            </a:r>
            <a:r>
              <a:rPr lang="ru-RU" sz="2400" b="1" dirty="0"/>
              <a:t>Фа</a:t>
            </a:r>
            <a:r>
              <a:rPr lang="ru-RU" sz="2400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В огороде есть фасоль –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Здесь же в нотах только </a:t>
            </a:r>
            <a:r>
              <a:rPr lang="ru-RU" sz="2400" b="1" dirty="0"/>
              <a:t>Соль</a:t>
            </a:r>
            <a:r>
              <a:rPr lang="ru-RU" sz="2400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Быстро пальцем шевеля,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Проиграла ноту </a:t>
            </a:r>
            <a:r>
              <a:rPr lang="ru-RU" sz="2400" b="1" dirty="0"/>
              <a:t>Ля</a:t>
            </a:r>
            <a:r>
              <a:rPr lang="ru-RU" sz="2400" dirty="0"/>
              <a:t>.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У ребят у всех спроси,</a:t>
            </a:r>
          </a:p>
          <a:p>
            <a:pPr>
              <a:lnSpc>
                <a:spcPct val="100000"/>
              </a:lnSpc>
              <a:spcBef>
                <a:spcPts val="0"/>
              </a:spcBef>
            </a:pPr>
            <a:r>
              <a:rPr lang="ru-RU" sz="2400" dirty="0"/>
              <a:t>Как закончить гамму? </a:t>
            </a:r>
            <a:r>
              <a:rPr lang="ru-RU" sz="2400" b="1" dirty="0"/>
              <a:t>Си</a:t>
            </a:r>
            <a:r>
              <a:rPr lang="ru-RU" sz="2400" dirty="0"/>
              <a:t>!</a:t>
            </a:r>
          </a:p>
        </p:txBody>
      </p:sp>
    </p:spTree>
    <p:extLst>
      <p:ext uri="{BB962C8B-B14F-4D97-AF65-F5344CB8AC3E}">
        <p14:creationId xmlns:p14="http://schemas.microsoft.com/office/powerpoint/2010/main" val="3414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55473" y="-13063"/>
            <a:ext cx="6988628" cy="3712027"/>
          </a:xfrm>
          <a:solidFill>
            <a:schemeClr val="bg1"/>
          </a:solidFill>
        </p:spPr>
        <p:txBody>
          <a:bodyPr>
            <a:normAutofit/>
          </a:bodyPr>
          <a:lstStyle/>
          <a:p>
            <a:pPr>
              <a:spcBef>
                <a:spcPts val="0"/>
              </a:spcBef>
            </a:pPr>
            <a:r>
              <a:rPr lang="ru-RU" dirty="0"/>
              <a:t>Пять линеек нотной строчки</a:t>
            </a:r>
          </a:p>
          <a:p>
            <a:pPr>
              <a:spcBef>
                <a:spcPts val="0"/>
              </a:spcBef>
            </a:pPr>
            <a:r>
              <a:rPr lang="ru-RU" dirty="0"/>
              <a:t>Мы назвали «нотный стан».</a:t>
            </a:r>
          </a:p>
          <a:p>
            <a:pPr>
              <a:spcBef>
                <a:spcPts val="0"/>
              </a:spcBef>
            </a:pPr>
            <a:r>
              <a:rPr lang="ru-RU" dirty="0"/>
              <a:t>И на нем все ноты-точки</a:t>
            </a:r>
          </a:p>
          <a:p>
            <a:pPr>
              <a:spcBef>
                <a:spcPts val="0"/>
              </a:spcBef>
            </a:pPr>
            <a:r>
              <a:rPr lang="ru-RU" dirty="0"/>
              <a:t>Разместили по местам.</a:t>
            </a:r>
          </a:p>
          <a:p>
            <a:pPr>
              <a:spcBef>
                <a:spcPts val="0"/>
              </a:spcBef>
            </a:pPr>
            <a:r>
              <a:rPr lang="ru-RU" dirty="0"/>
              <a:t>Вот теперь на нотном стане</a:t>
            </a:r>
          </a:p>
          <a:p>
            <a:pPr>
              <a:spcBef>
                <a:spcPts val="0"/>
              </a:spcBef>
            </a:pPr>
            <a:r>
              <a:rPr lang="ru-RU" dirty="0"/>
              <a:t>Получился звукоряд,</a:t>
            </a:r>
          </a:p>
          <a:p>
            <a:pPr>
              <a:spcBef>
                <a:spcPts val="0"/>
              </a:spcBef>
            </a:pPr>
            <a:r>
              <a:rPr lang="ru-RU" dirty="0"/>
              <a:t>И давайте-ка все ноты</a:t>
            </a:r>
          </a:p>
          <a:p>
            <a:pPr>
              <a:spcBef>
                <a:spcPts val="0"/>
              </a:spcBef>
            </a:pPr>
            <a:r>
              <a:rPr lang="ru-RU" dirty="0"/>
              <a:t>Дружно напоем подряд.</a:t>
            </a:r>
          </a:p>
          <a:p>
            <a:pPr>
              <a:spcBef>
                <a:spcPts val="0"/>
              </a:spcBef>
            </a:pPr>
            <a:r>
              <a:rPr lang="ru-RU" i="1" dirty="0"/>
              <a:t>Учащиеся поют звукоряд.</a:t>
            </a:r>
            <a:endParaRPr lang="ru-RU" dirty="0"/>
          </a:p>
          <a:p>
            <a:pPr>
              <a:spcBef>
                <a:spcPts val="0"/>
              </a:spcBef>
            </a:pPr>
            <a:endParaRPr lang="ru-RU" dirty="0"/>
          </a:p>
        </p:txBody>
      </p:sp>
      <p:pic>
        <p:nvPicPr>
          <p:cNvPr id="10246" name="Picture 6" descr="hello_html_m7880ee6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473" y="3712027"/>
            <a:ext cx="5722712" cy="3030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271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11975" y="339634"/>
            <a:ext cx="7653202" cy="3082835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Муза предлагает нам найти все ноты на клавиатуре. Я называю ноту, а вы сначала находите ее на клавиатуре, нарисованной в вашей тетради, а затем я попрошу кого-нибудь из вас найти эту ноту на клавиатуре фортепиано.</a:t>
            </a:r>
          </a:p>
          <a:p>
            <a:r>
              <a:rPr lang="ru-RU" i="1" dirty="0"/>
              <a:t>(Учащиеся выполняют задание.)</a:t>
            </a:r>
            <a:endParaRPr lang="ru-RU" dirty="0"/>
          </a:p>
        </p:txBody>
      </p:sp>
      <p:sp>
        <p:nvSpPr>
          <p:cNvPr id="2" name="AutoShape 2" descr="hello_html_m7f2aff9a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00" name="Picture 4" descr="hello_html_m7f2aff9a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1975" y="3592286"/>
            <a:ext cx="6609797" cy="25864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0736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152087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Знакомство с песней. Работа по тетради (с. 9).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541417"/>
            <a:ext cx="8203473" cy="4990012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 Вы знаете песню про ноты? </a:t>
            </a:r>
            <a:r>
              <a:rPr lang="ru-RU" i="1" dirty="0"/>
              <a:t>(Нет.)</a:t>
            </a:r>
            <a:r>
              <a:rPr lang="ru-RU" dirty="0"/>
              <a:t> Текст песни, которую мы сейчас услышим, вы можете прочитать в тетради. Давайте прослушаем песню «Нотный хоровод».</a:t>
            </a:r>
          </a:p>
          <a:p>
            <a:r>
              <a:rPr lang="ru-RU" i="1" dirty="0"/>
              <a:t>Звучит песня В. </a:t>
            </a:r>
            <a:r>
              <a:rPr lang="ru-RU" i="1" dirty="0" err="1" smtClean="0"/>
              <a:t>Герчик</a:t>
            </a:r>
            <a:r>
              <a:rPr lang="ru-RU" i="1" dirty="0"/>
              <a:t> «Нотный хоровод</a:t>
            </a:r>
            <a:r>
              <a:rPr lang="ru-RU" i="1" dirty="0" smtClean="0"/>
              <a:t>».</a:t>
            </a:r>
          </a:p>
          <a:p>
            <a:endParaRPr lang="ru-RU" dirty="0" smtClean="0"/>
          </a:p>
          <a:p>
            <a:endParaRPr lang="ru-RU" dirty="0"/>
          </a:p>
          <a:p>
            <a:r>
              <a:rPr lang="ru-RU" dirty="0"/>
              <a:t>- О чем поется в песне? </a:t>
            </a:r>
            <a:r>
              <a:rPr lang="ru-RU" i="1" dirty="0"/>
              <a:t>(Ноты водят хоровод.)</a:t>
            </a:r>
            <a:r>
              <a:rPr lang="ru-RU" dirty="0"/>
              <a:t> Как звучала песня? Кто исполнял песню? </a:t>
            </a:r>
            <a:r>
              <a:rPr lang="ru-RU" i="1" dirty="0"/>
              <a:t>(Дети, детский хор.)</a:t>
            </a:r>
            <a:r>
              <a:rPr lang="ru-RU" dirty="0"/>
              <a:t> Повторите названия нот. </a:t>
            </a:r>
            <a:r>
              <a:rPr lang="ru-RU" i="1" dirty="0"/>
              <a:t>(Д</a:t>
            </a:r>
            <a:r>
              <a:rPr lang="ru-RU" dirty="0"/>
              <a:t>о</a:t>
            </a:r>
            <a:r>
              <a:rPr lang="ru-RU" i="1" dirty="0"/>
              <a:t>, ре, ми, фа, соль, ля, си.)</a:t>
            </a:r>
            <a:endParaRPr lang="ru-RU" dirty="0"/>
          </a:p>
          <a:p>
            <a:endParaRPr lang="ru-RU" dirty="0"/>
          </a:p>
        </p:txBody>
      </p:sp>
      <p:pic>
        <p:nvPicPr>
          <p:cNvPr id="4" name="В. Герчик--quot-Нотный хоровод-quot- -плюс--kissvk.com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547110" y="3784464"/>
            <a:ext cx="931817" cy="93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0034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624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141954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Объявляется остановка в нашем путешествии. 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655808"/>
            <a:ext cx="8203473" cy="4875621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ru-RU" dirty="0"/>
              <a:t>( «Стаккато» - прыжки пальцами по 4 в каждой строчке.)</a:t>
            </a:r>
          </a:p>
          <a:p>
            <a:r>
              <a:rPr lang="ru-RU" dirty="0"/>
              <a:t>А теперь прыжки, ребята!</a:t>
            </a:r>
          </a:p>
          <a:p>
            <a:r>
              <a:rPr lang="ru-RU" dirty="0"/>
              <a:t>Прыг – стаккато! Прыг – стаккато!</a:t>
            </a:r>
          </a:p>
          <a:p>
            <a:r>
              <a:rPr lang="ru-RU" dirty="0"/>
              <a:t>Если прыгать, словно мячик,</a:t>
            </a:r>
          </a:p>
          <a:p>
            <a:r>
              <a:rPr lang="ru-RU" dirty="0"/>
              <a:t>Будто конь во время скачек,</a:t>
            </a:r>
          </a:p>
          <a:p>
            <a:r>
              <a:rPr lang="ru-RU" dirty="0"/>
              <a:t>Резко, коротко и быстро,</a:t>
            </a:r>
          </a:p>
          <a:p>
            <a:r>
              <a:rPr lang="ru-RU" dirty="0"/>
              <a:t>Как кузнечик в поле чистом,</a:t>
            </a:r>
          </a:p>
          <a:p>
            <a:r>
              <a:rPr lang="ru-RU" dirty="0"/>
              <a:t>Как пружинки, четко, звонко,</a:t>
            </a:r>
          </a:p>
          <a:p>
            <a:r>
              <a:rPr lang="ru-RU" dirty="0"/>
              <a:t>Словно шарик от пинг-понга,</a:t>
            </a:r>
          </a:p>
          <a:p>
            <a:r>
              <a:rPr lang="ru-RU" dirty="0"/>
              <a:t>Значит, те прыжки, ребята,</a:t>
            </a:r>
          </a:p>
          <a:p>
            <a:r>
              <a:rPr lang="ru-RU" dirty="0"/>
              <a:t>Выполняются СТАККАТО.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66885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514" y="169817"/>
            <a:ext cx="8281852" cy="6296299"/>
          </a:xfrm>
          <a:solidFill>
            <a:schemeClr val="bg1"/>
          </a:solidFill>
        </p:spPr>
        <p:txBody>
          <a:bodyPr>
            <a:normAutofit fontScale="92500" lnSpcReduction="10000"/>
          </a:bodyPr>
          <a:lstStyle/>
          <a:p>
            <a:r>
              <a:rPr lang="ru-RU" b="1" dirty="0"/>
              <a:t>Тип урока:</a:t>
            </a:r>
            <a:r>
              <a:rPr lang="ru-RU" dirty="0"/>
              <a:t> комбинированный урок изучения нового </a:t>
            </a:r>
            <a:r>
              <a:rPr lang="ru-RU" dirty="0" smtClean="0"/>
              <a:t>материала.</a:t>
            </a:r>
            <a:endParaRPr lang="ru-RU" b="1" dirty="0" smtClean="0"/>
          </a:p>
          <a:p>
            <a:r>
              <a:rPr lang="ru-RU" b="1" dirty="0" smtClean="0"/>
              <a:t>Тема</a:t>
            </a:r>
            <a:r>
              <a:rPr lang="ru-RU" b="1" dirty="0"/>
              <a:t>: «Музыкальная азбука»</a:t>
            </a:r>
            <a:endParaRPr lang="ru-RU" dirty="0"/>
          </a:p>
          <a:p>
            <a:r>
              <a:rPr lang="ru-RU" b="1" dirty="0"/>
              <a:t>Цель: </a:t>
            </a:r>
            <a:r>
              <a:rPr lang="ru-RU" dirty="0"/>
              <a:t>знакомство с фортепианной клавиатурой и названиями нот.</a:t>
            </a:r>
          </a:p>
          <a:p>
            <a:r>
              <a:rPr lang="ru-RU" b="1" dirty="0"/>
              <a:t>Задачи:</a:t>
            </a:r>
            <a:r>
              <a:rPr lang="ru-RU" dirty="0"/>
              <a:t> </a:t>
            </a:r>
            <a:r>
              <a:rPr lang="ru-RU" i="1" u="sng" dirty="0"/>
              <a:t>Воспитательные:</a:t>
            </a:r>
            <a:endParaRPr lang="ru-RU" u="sng" dirty="0"/>
          </a:p>
          <a:p>
            <a:r>
              <a:rPr lang="ru-RU" dirty="0"/>
              <a:t>воспитывать познавательные потребности, интерес к предмету «Музыка»;</a:t>
            </a:r>
          </a:p>
          <a:p>
            <a:r>
              <a:rPr lang="ru-RU" i="1" dirty="0"/>
              <a:t>           </a:t>
            </a:r>
            <a:r>
              <a:rPr lang="ru-RU" i="1" u="sng" dirty="0"/>
              <a:t>Образовательные</a:t>
            </a:r>
            <a:r>
              <a:rPr lang="ru-RU" u="sng" dirty="0"/>
              <a:t>:</a:t>
            </a:r>
          </a:p>
          <a:p>
            <a:r>
              <a:rPr lang="ru-RU" dirty="0"/>
              <a:t>познакомить учащихся с нотной записью;</a:t>
            </a:r>
          </a:p>
          <a:p>
            <a:r>
              <a:rPr lang="ru-RU" dirty="0"/>
              <a:t>заинтересовать чтением нотного текста;</a:t>
            </a:r>
          </a:p>
          <a:p>
            <a:r>
              <a:rPr lang="ru-RU" i="1" dirty="0"/>
              <a:t>          </a:t>
            </a:r>
            <a:r>
              <a:rPr lang="ru-RU" i="1" u="sng" dirty="0"/>
              <a:t>Развивающие:</a:t>
            </a:r>
            <a:endParaRPr lang="ru-RU" u="sng" dirty="0"/>
          </a:p>
          <a:p>
            <a:r>
              <a:rPr lang="ru-RU" dirty="0"/>
              <a:t>совершенствовать навыки самостоятельной работы;</a:t>
            </a:r>
          </a:p>
          <a:p>
            <a:r>
              <a:rPr lang="ru-RU" dirty="0"/>
              <a:t>развивать внимание, наблюдательность, музыкальную память; музыкальный слух</a:t>
            </a:r>
            <a:r>
              <a:rPr lang="ru-RU" dirty="0" smtClean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7620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40970" y="757646"/>
            <a:ext cx="7145383" cy="966650"/>
          </a:xfrm>
          <a:solidFill>
            <a:schemeClr val="bg1"/>
          </a:solidFill>
        </p:spPr>
        <p:txBody>
          <a:bodyPr/>
          <a:lstStyle/>
          <a:p>
            <a:r>
              <a:rPr lang="ru-RU" dirty="0"/>
              <a:t> Муза приготовила еще одно интересное задание. Разгадайте зашифрованные слова.</a:t>
            </a:r>
          </a:p>
        </p:txBody>
      </p:sp>
      <p:pic>
        <p:nvPicPr>
          <p:cNvPr id="5122" name="Picture 2" descr="hello_html_466db10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970" y="2092234"/>
            <a:ext cx="7116810" cy="3694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3613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7015" y="548639"/>
            <a:ext cx="7837716" cy="5799909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Очень часто в ребусах отдельные слоги: «до», «ре», «ми», «фа», «соль», «ля», «си» – изображают соответствующими нотами. </a:t>
            </a:r>
            <a:r>
              <a:rPr lang="ru-RU" dirty="0" smtClean="0"/>
              <a:t>Рассмотрите </a:t>
            </a:r>
            <a:r>
              <a:rPr lang="ru-RU" dirty="0"/>
              <a:t>положение нот на нотном стане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r>
              <a:rPr lang="ru-RU" dirty="0"/>
              <a:t>– Придумайте слова, в которых есть слоги – названия нот. </a:t>
            </a:r>
            <a:r>
              <a:rPr lang="ru-RU" i="1" dirty="0"/>
              <a:t>(Репа, домик, фары, синица, мир, фасоль, поляна, Оля, мимоза.)</a:t>
            </a:r>
            <a:endParaRPr lang="ru-RU" dirty="0"/>
          </a:p>
        </p:txBody>
      </p:sp>
      <p:pic>
        <p:nvPicPr>
          <p:cNvPr id="6148" name="Picture 4" descr="hello_html_6fa496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6911" y="2280849"/>
            <a:ext cx="7332982" cy="1337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1520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1184413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Подведение </a:t>
            </a:r>
            <a:r>
              <a:rPr lang="ru-RU" i="1" dirty="0" smtClean="0"/>
              <a:t>итога.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136469"/>
            <a:ext cx="8203473" cy="539496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Отгадайте загадку:</a:t>
            </a:r>
          </a:p>
          <a:p>
            <a:r>
              <a:rPr lang="ru-RU" dirty="0"/>
              <a:t>Ходят шумно поезда</a:t>
            </a:r>
          </a:p>
          <a:p>
            <a:r>
              <a:rPr lang="ru-RU" dirty="0"/>
              <a:t>И сигналят иногда</a:t>
            </a:r>
          </a:p>
          <a:p>
            <a:r>
              <a:rPr lang="ru-RU" dirty="0"/>
              <a:t>Нам гудками или свистом,</a:t>
            </a:r>
          </a:p>
          <a:p>
            <a:r>
              <a:rPr lang="ru-RU" dirty="0"/>
              <a:t>А ведут их … </a:t>
            </a:r>
            <a:r>
              <a:rPr lang="ru-RU" i="1" dirty="0"/>
              <a:t>(машинисты).</a:t>
            </a:r>
            <a:endParaRPr lang="ru-RU" dirty="0"/>
          </a:p>
          <a:p>
            <a:r>
              <a:rPr lang="ru-RU" dirty="0"/>
              <a:t>- Машинист нам дает гудок, потому что наш урок подходит к концу и пора возвращаться. Сегодня мы были на станции «Музыкальная азбука» вы узнали, из чего состоит музыка? </a:t>
            </a:r>
            <a:r>
              <a:rPr lang="ru-RU" i="1" dirty="0"/>
              <a:t>(Да, из нот</a:t>
            </a:r>
            <a:r>
              <a:rPr lang="ru-RU" i="1" dirty="0" smtClean="0"/>
              <a:t>.)</a:t>
            </a:r>
          </a:p>
          <a:p>
            <a:r>
              <a:rPr lang="ru-RU" dirty="0"/>
              <a:t>- Сколько нот в музыкальной азбуке? </a:t>
            </a:r>
            <a:r>
              <a:rPr lang="ru-RU" i="1" dirty="0"/>
              <a:t>(Семь.)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63741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0375" y="160338"/>
            <a:ext cx="8085909" cy="6449468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dirty="0"/>
              <a:t>- Наше путешествие сопровождало много песен. Какие новые песни вам запомнилась из этого путешествия? </a:t>
            </a:r>
            <a:r>
              <a:rPr lang="ru-RU" i="1" dirty="0"/>
              <a:t>(«Нотный хоровод</a:t>
            </a:r>
            <a:r>
              <a:rPr lang="ru-RU" i="1" dirty="0" smtClean="0"/>
              <a:t>»)                            - </a:t>
            </a:r>
            <a:r>
              <a:rPr lang="ru-RU" dirty="0" smtClean="0"/>
              <a:t>Исполните эту песню в настроении</a:t>
            </a:r>
          </a:p>
          <a:p>
            <a:r>
              <a:rPr lang="ru-RU" dirty="0" smtClean="0"/>
              <a:t>Теперь оцените </a:t>
            </a:r>
            <a:r>
              <a:rPr lang="ru-RU" dirty="0"/>
              <a:t>свою работу на </a:t>
            </a:r>
            <a:r>
              <a:rPr lang="ru-RU" dirty="0" smtClean="0"/>
              <a:t>уроке:</a:t>
            </a:r>
          </a:p>
          <a:p>
            <a:r>
              <a:rPr lang="ru-RU" dirty="0" smtClean="0"/>
              <a:t>Было </a:t>
            </a:r>
            <a:r>
              <a:rPr lang="ru-RU" dirty="0"/>
              <a:t>комфортно, все понятно;</a:t>
            </a:r>
          </a:p>
          <a:p>
            <a:r>
              <a:rPr lang="ru-RU" dirty="0" smtClean="0"/>
              <a:t>Немного </a:t>
            </a:r>
            <a:r>
              <a:rPr lang="ru-RU" dirty="0"/>
              <a:t>затруднялся, не все понятно;</a:t>
            </a:r>
          </a:p>
          <a:p>
            <a:r>
              <a:rPr lang="ru-RU" dirty="0"/>
              <a:t>Было трудно, ничего не понятно.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r>
              <a:rPr lang="ru-RU" dirty="0" smtClean="0"/>
              <a:t>Наше </a:t>
            </a:r>
            <a:r>
              <a:rPr lang="ru-RU" dirty="0"/>
              <a:t>занятие закончено. До свидания!</a:t>
            </a:r>
          </a:p>
          <a:p>
            <a:endParaRPr lang="ru-RU" dirty="0"/>
          </a:p>
        </p:txBody>
      </p:sp>
      <p:sp>
        <p:nvSpPr>
          <p:cNvPr id="4" name="AutoShape 2" descr="Абдуллин Эдуард Борисович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2" name="Picture 4" descr="hello_html_m7b6c8c7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5473" y="4086179"/>
            <a:ext cx="4371975" cy="1371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6422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7830" y="274322"/>
            <a:ext cx="8164284" cy="637467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b="1" dirty="0" smtClean="0"/>
              <a:t>Универсальные учебные действия:</a:t>
            </a:r>
            <a:endParaRPr lang="ru-RU" b="1" dirty="0"/>
          </a:p>
          <a:p>
            <a:r>
              <a:rPr lang="ru-RU" i="1" u="sng" dirty="0"/>
              <a:t>Познавательные</a:t>
            </a:r>
            <a:r>
              <a:rPr lang="ru-RU" u="sng" dirty="0"/>
              <a:t>: </a:t>
            </a:r>
            <a:r>
              <a:rPr lang="ru-RU" dirty="0"/>
              <a:t>уметь сравнивать музыкальные характеристики, рассуждать о роли музыки в жизни человека, усвоить элементы музыкального языка как средства создания музыкальных образов, осмысление элементов нотной грамоты.</a:t>
            </a:r>
          </a:p>
          <a:p>
            <a:r>
              <a:rPr lang="ru-RU" i="1" u="sng" dirty="0"/>
              <a:t>Коммуникативные</a:t>
            </a:r>
            <a:r>
              <a:rPr lang="ru-RU" u="sng" dirty="0"/>
              <a:t>: </a:t>
            </a:r>
            <a:r>
              <a:rPr lang="ru-RU" dirty="0"/>
              <a:t>уметь слушать и вступать в диалог со сверстниками и учителем, строить свои высказывания в устной форме, исполнять песни, игры в коллективном и групповом сотворчестве.</a:t>
            </a:r>
          </a:p>
          <a:p>
            <a:r>
              <a:rPr lang="ru-RU" i="1" u="sng" dirty="0" smtClean="0"/>
              <a:t>Регулятивные:</a:t>
            </a:r>
            <a:r>
              <a:rPr lang="ru-RU" dirty="0"/>
              <a:t> понимать позицию слушателя, в том числе </a:t>
            </a:r>
            <a:r>
              <a:rPr lang="ru-RU" dirty="0" smtClean="0"/>
              <a:t>при </a:t>
            </a:r>
            <a:r>
              <a:rPr lang="ru-RU" dirty="0"/>
              <a:t>восприятии музыкальных образов животных, адекватно воспринимать предложения учителя, контролировать и планировать собственные действия в процессе слушания и исполнения музыки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402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6834" y="274322"/>
            <a:ext cx="7955279" cy="6191794"/>
          </a:xfrm>
          <a:solidFill>
            <a:schemeClr val="bg1"/>
          </a:solidFill>
        </p:spPr>
        <p:txBody>
          <a:bodyPr>
            <a:normAutofit fontScale="92500" lnSpcReduction="20000"/>
          </a:bodyPr>
          <a:lstStyle/>
          <a:p>
            <a:r>
              <a:rPr lang="ru-RU" b="1" dirty="0"/>
              <a:t>Планируемые результаты:</a:t>
            </a:r>
          </a:p>
          <a:p>
            <a:r>
              <a:rPr lang="ru-RU" i="1" u="sng" dirty="0" smtClean="0"/>
              <a:t>Предметные</a:t>
            </a:r>
            <a:r>
              <a:rPr lang="ru-RU" u="sng" dirty="0" smtClean="0"/>
              <a:t>: </a:t>
            </a:r>
            <a:r>
              <a:rPr lang="ru-RU" dirty="0"/>
              <a:t>развитие художественного вкуса, устойчивый интерес к музыкальному искусству и различным видам музыкально - творческой деятельности.</a:t>
            </a:r>
          </a:p>
          <a:p>
            <a:r>
              <a:rPr lang="ru-RU" i="1" u="sng" dirty="0" err="1"/>
              <a:t>Метапредметные</a:t>
            </a:r>
            <a:r>
              <a:rPr lang="ru-RU" i="1" dirty="0"/>
              <a:t>:</a:t>
            </a:r>
            <a:r>
              <a:rPr lang="ru-RU" dirty="0"/>
              <a:t> применение </a:t>
            </a:r>
            <a:r>
              <a:rPr lang="ru-RU" dirty="0" err="1"/>
              <a:t>знаково</a:t>
            </a:r>
            <a:r>
              <a:rPr lang="ru-RU" dirty="0"/>
              <a:t> – символических и речевых средств для решения коммуникативных и познавательных задач.</a:t>
            </a:r>
          </a:p>
          <a:p>
            <a:r>
              <a:rPr lang="ru-RU" i="1" u="sng" dirty="0"/>
              <a:t>Личностные</a:t>
            </a:r>
            <a:r>
              <a:rPr lang="ru-RU" u="sng" dirty="0"/>
              <a:t>: </a:t>
            </a:r>
            <a:r>
              <a:rPr lang="ru-RU" dirty="0"/>
              <a:t>понимать значение музыки в жизни общества и человека, усваивать жизненные содержание музыкальных сочинений, способствовать положительному отношению к музыкальным занятиям, выражать своё эмоциональное отношение к музыкальным образам</a:t>
            </a:r>
            <a:r>
              <a:rPr lang="ru-RU" dirty="0" smtClean="0"/>
              <a:t>.</a:t>
            </a:r>
          </a:p>
          <a:p>
            <a:r>
              <a:rPr lang="ru-RU" b="1" dirty="0"/>
              <a:t>Оборудование и ресурсы:</a:t>
            </a:r>
            <a:r>
              <a:rPr lang="ru-RU" dirty="0"/>
              <a:t> Е. Д. Критская, Г. П. Сергеева, Т. С. </a:t>
            </a:r>
            <a:r>
              <a:rPr lang="ru-RU" dirty="0" err="1"/>
              <a:t>Шмагина</a:t>
            </a:r>
            <a:r>
              <a:rPr lang="ru-RU" dirty="0"/>
              <a:t>: «Музыка 1 класс» - М.: Просвещение, 2018. – учебник, </a:t>
            </a:r>
            <a:r>
              <a:rPr lang="ru-RU" dirty="0" smtClean="0"/>
              <a:t>тетрадь, наглядное </a:t>
            </a:r>
            <a:r>
              <a:rPr lang="ru-RU" dirty="0"/>
              <a:t>пособие, музыкальное сопровождение, </a:t>
            </a:r>
            <a:r>
              <a:rPr lang="ru-RU" dirty="0" smtClean="0"/>
              <a:t>мультимедиа. 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8297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23406" y="274322"/>
            <a:ext cx="7628707" cy="619179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sz="3200" dirty="0"/>
              <a:t>- Добрый день! </a:t>
            </a:r>
            <a:r>
              <a:rPr lang="ru-RU" sz="3200" dirty="0" smtClean="0"/>
              <a:t>Мы </a:t>
            </a:r>
            <a:r>
              <a:rPr lang="ru-RU" sz="3200" dirty="0"/>
              <a:t>начнем урок с песни "Здравствуйте</a:t>
            </a:r>
            <a:r>
              <a:rPr lang="ru-RU" sz="3200" dirty="0" smtClean="0"/>
              <a:t>!"</a:t>
            </a:r>
            <a:endParaRPr lang="ru-RU" sz="3200" dirty="0"/>
          </a:p>
          <a:p>
            <a:r>
              <a:rPr lang="ru-RU" sz="3200" dirty="0" smtClean="0"/>
              <a:t>Перед </a:t>
            </a:r>
            <a:r>
              <a:rPr lang="ru-RU" sz="3200" dirty="0"/>
              <a:t>началом исполнения песни надо сесть, выпрямив спину, чтобы вам было легче брать дыхание. Иначе звук не получится красивым. Проверьте, как вы сидите, – спина прямая, голова немного приподнята. Давайте все вместе скажем правило: «Сяду прямо, не согнусь и за пение возьмусь». </a:t>
            </a:r>
            <a:r>
              <a:rPr lang="ru-RU" sz="3200" i="1" dirty="0"/>
              <a:t>(Дети повторяют правило певческой посадки.)</a:t>
            </a:r>
            <a:r>
              <a:rPr lang="ru-RU" sz="3200" dirty="0"/>
              <a:t> Руки при этом вы можете расположить свободно – на парте перед собой или на коленях</a:t>
            </a:r>
            <a:r>
              <a:rPr lang="ru-RU" sz="3200" dirty="0" smtClean="0"/>
              <a:t>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83527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llo_html_6b35dd8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4332"/>
            <a:ext cx="9144000" cy="35597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8285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352697"/>
            <a:ext cx="8203473" cy="6178732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r>
              <a:rPr lang="ru-RU" sz="3200" dirty="0"/>
              <a:t>- Давайте выполним разминку на дыхание: вдох носом и 3 резких выдоха.</a:t>
            </a:r>
          </a:p>
          <a:p>
            <a:r>
              <a:rPr lang="ru-RU" sz="3200" dirty="0"/>
              <a:t>Упражнение «Пушинка»: руки по разным сторонам, сдуваем воображаемую пушинку с одной руки на другую за 4 выдоха; затем за 6; за 8.</a:t>
            </a:r>
          </a:p>
          <a:p>
            <a:r>
              <a:rPr lang="ru-RU" sz="3200" dirty="0"/>
              <a:t>- Ребята, скажите, что такое азбука? </a:t>
            </a:r>
            <a:r>
              <a:rPr lang="ru-RU" sz="3200" i="1" dirty="0"/>
              <a:t>(Азбука – это первая учебная книга для детей, которая учит ребят знать буквы и складывать их в слова.)</a:t>
            </a:r>
            <a:endParaRPr lang="ru-RU" sz="3200" dirty="0"/>
          </a:p>
          <a:p>
            <a:r>
              <a:rPr lang="ru-RU" sz="3200" i="1" dirty="0"/>
              <a:t>- </a:t>
            </a:r>
            <a:r>
              <a:rPr lang="ru-RU" sz="3200" dirty="0"/>
              <a:t>Кто создал первую славянскую азбуку? </a:t>
            </a:r>
            <a:r>
              <a:rPr lang="ru-RU" sz="3200" i="1" dirty="0"/>
              <a:t>(Братья Кирилл и Мефодий.)</a:t>
            </a:r>
            <a:endParaRPr lang="ru-RU" sz="3200" dirty="0"/>
          </a:p>
          <a:p>
            <a:r>
              <a:rPr lang="ru-RU" sz="3200" dirty="0"/>
              <a:t>- А вы знаете песню про азбуку? </a:t>
            </a:r>
            <a:r>
              <a:rPr lang="ru-RU" sz="3200" i="1" dirty="0"/>
              <a:t>(Да!)</a:t>
            </a:r>
            <a:endParaRPr lang="ru-RU" sz="32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6251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6"/>
            <a:ext cx="7886700" cy="152087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ru-RU" i="1" dirty="0"/>
              <a:t>Исполнение песни «Азбука» (муз. А. Островского, сл. З. Петровой).</a:t>
            </a:r>
            <a:endParaRPr lang="ru-RU" b="1" dirty="0"/>
          </a:p>
        </p:txBody>
      </p:sp>
      <p:pic>
        <p:nvPicPr>
          <p:cNvPr id="2052" name="Picture 4" descr="Уважаемые форумчане!Помогите пожалуйста найти минусовки на две ...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5" t="23189" r="9023" b="14669"/>
          <a:stretch/>
        </p:blipFill>
        <p:spPr bwMode="auto">
          <a:xfrm>
            <a:off x="535576" y="1655808"/>
            <a:ext cx="8284983" cy="4549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066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577" y="134937"/>
            <a:ext cx="7886700" cy="962344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ru-RU" i="1" dirty="0"/>
              <a:t>Работа по теме урока.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5577" y="1097280"/>
            <a:ext cx="8203473" cy="5512525"/>
          </a:xfrm>
          <a:solidFill>
            <a:schemeClr val="bg1"/>
          </a:solidFill>
        </p:spPr>
        <p:txBody>
          <a:bodyPr>
            <a:normAutofit lnSpcReduction="10000"/>
          </a:bodyPr>
          <a:lstStyle/>
          <a:p>
            <a:pPr>
              <a:spcBef>
                <a:spcPts val="500"/>
              </a:spcBef>
            </a:pPr>
            <a:r>
              <a:rPr lang="ru-RU" dirty="0"/>
              <a:t>- Мы спели песню про азбуку, в которой записаны буквы. </a:t>
            </a:r>
            <a:endParaRPr lang="ru-RU" dirty="0" smtClean="0"/>
          </a:p>
          <a:p>
            <a:pPr>
              <a:spcBef>
                <a:spcPts val="500"/>
              </a:spcBef>
            </a:pPr>
            <a:r>
              <a:rPr lang="ru-RU" dirty="0" smtClean="0"/>
              <a:t>- Как </a:t>
            </a:r>
            <a:r>
              <a:rPr lang="ru-RU" dirty="0"/>
              <a:t>вы думаете, что еще можно назвать </a:t>
            </a:r>
            <a:r>
              <a:rPr lang="ru-RU" dirty="0" smtClean="0"/>
              <a:t>азбукой? Азбукой</a:t>
            </a:r>
            <a:r>
              <a:rPr lang="ru-RU" dirty="0"/>
              <a:t>, ребята, называют не только буквы. Основу чего-либо, важную и необходимую, тоже называют азбукой. Например, азбука поведения, азбука вежливости. А есть ли азбука у музыки? А хотели бы вы это узнать</a:t>
            </a:r>
            <a:r>
              <a:rPr lang="ru-RU" dirty="0" smtClean="0"/>
              <a:t>?</a:t>
            </a:r>
          </a:p>
          <a:p>
            <a:pPr>
              <a:spcBef>
                <a:spcPts val="500"/>
              </a:spcBef>
            </a:pPr>
            <a:r>
              <a:rPr lang="ru-RU" dirty="0" smtClean="0"/>
              <a:t>- </a:t>
            </a:r>
            <a:r>
              <a:rPr lang="ru-RU" dirty="0"/>
              <a:t>Сегодня мы с вами поговорим о том, что составляет основу для музыки.</a:t>
            </a:r>
          </a:p>
          <a:p>
            <a:pPr>
              <a:spcBef>
                <a:spcPts val="500"/>
              </a:spcBef>
            </a:pPr>
            <a:r>
              <a:rPr lang="ru-RU" dirty="0" smtClean="0"/>
              <a:t>- Скажите, </a:t>
            </a:r>
            <a:r>
              <a:rPr lang="ru-RU" dirty="0"/>
              <a:t>а можно ли записать музыку</a:t>
            </a:r>
            <a:r>
              <a:rPr lang="ru-RU" dirty="0" smtClean="0"/>
              <a:t>? </a:t>
            </a:r>
            <a:r>
              <a:rPr lang="ru-RU" dirty="0"/>
              <a:t>С помощью чего</a:t>
            </a:r>
            <a:r>
              <a:rPr lang="ru-RU" dirty="0" smtClean="0"/>
              <a:t>? (Можно, с помощью нот)</a:t>
            </a:r>
          </a:p>
          <a:p>
            <a:pPr>
              <a:spcBef>
                <a:spcPts val="500"/>
              </a:spcBef>
            </a:pPr>
            <a:r>
              <a:rPr lang="ru-RU" dirty="0" smtClean="0"/>
              <a:t>- Теперь попробуйте сами </a:t>
            </a:r>
            <a:r>
              <a:rPr lang="ru-RU" dirty="0"/>
              <a:t>сформулировать тему нашего урока</a:t>
            </a:r>
            <a:r>
              <a:rPr lang="ru-RU" dirty="0" smtClean="0"/>
              <a:t>. («Музыкальная азбука»)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738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235</TotalTime>
  <Words>521</Words>
  <Application>Microsoft Office PowerPoint</Application>
  <PresentationFormat>Экран (4:3)</PresentationFormat>
  <Paragraphs>123</Paragraphs>
  <Slides>23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Arial</vt:lpstr>
      <vt:lpstr>Calibri</vt:lpstr>
      <vt:lpstr>Calibri Light</vt:lpstr>
      <vt:lpstr>Office Theme</vt:lpstr>
      <vt:lpstr>Музыкальная азбука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Исполнение песни «Азбука» (муз. А. Островского, сл. З. Петровой).</vt:lpstr>
      <vt:lpstr>Работа по теме урока.</vt:lpstr>
      <vt:lpstr>Работа с учебником (с. 22).</vt:lpstr>
      <vt:lpstr>Презентация PowerPoint</vt:lpstr>
      <vt:lpstr>Работа в тетради (с. 8).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Знакомство с песней. Работа по тетради (с. 9).</vt:lpstr>
      <vt:lpstr>Объявляется остановка в нашем путешествии. </vt:lpstr>
      <vt:lpstr>Презентация PowerPoint</vt:lpstr>
      <vt:lpstr>Презентация PowerPoint</vt:lpstr>
      <vt:lpstr>Подведение итога.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Ма</cp:lastModifiedBy>
  <cp:revision>66</cp:revision>
  <dcterms:created xsi:type="dcterms:W3CDTF">2018-09-04T12:10:47Z</dcterms:created>
  <dcterms:modified xsi:type="dcterms:W3CDTF">2020-05-19T20:49:26Z</dcterms:modified>
</cp:coreProperties>
</file>